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Cantarell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j0xFujjQZ8DVBgcyRZeUbkfCZA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Cantarell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Cantarell-italic.fntdata"/><Relationship Id="rId14" Type="http://schemas.openxmlformats.org/officeDocument/2006/relationships/font" Target="fonts/Cantarell-bold.fntdata"/><Relationship Id="rId17" Type="http://customschemas.google.com/relationships/presentationmetadata" Target="metadata"/><Relationship Id="rId16" Type="http://schemas.openxmlformats.org/officeDocument/2006/relationships/font" Target="fonts/Cantarell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7aa280202_1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7aa280202_1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107aa280202_1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 with low confidence" id="89" name="Google Shape;89;p1"/>
          <p:cNvPicPr preferRelativeResize="0"/>
          <p:nvPr/>
        </p:nvPicPr>
        <p:blipFill rotWithShape="1">
          <a:blip r:embed="rId3">
            <a:alphaModFix/>
          </a:blip>
          <a:srcRect b="0" l="18545" r="18856" t="0"/>
          <a:stretch/>
        </p:blipFill>
        <p:spPr>
          <a:xfrm>
            <a:off x="4559968" y="10"/>
            <a:ext cx="7632032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 rot="10800000">
            <a:off x="1" y="0"/>
            <a:ext cx="4802188" cy="6858000"/>
          </a:xfrm>
          <a:custGeom>
            <a:rect b="b" l="l" r="r" t="t"/>
            <a:pathLst>
              <a:path extrusionOk="0" h="6858000" w="4802188">
                <a:moveTo>
                  <a:pt x="0" y="0"/>
                </a:moveTo>
                <a:lnTo>
                  <a:pt x="4802188" y="0"/>
                </a:lnTo>
                <a:lnTo>
                  <a:pt x="4802188" y="6858000"/>
                </a:lnTo>
                <a:lnTo>
                  <a:pt x="0" y="6858000"/>
                </a:lnTo>
                <a:lnTo>
                  <a:pt x="4763" y="6791325"/>
                </a:lnTo>
                <a:lnTo>
                  <a:pt x="12700" y="6735762"/>
                </a:lnTo>
                <a:lnTo>
                  <a:pt x="22225" y="6683375"/>
                </a:lnTo>
                <a:lnTo>
                  <a:pt x="38100" y="6640512"/>
                </a:lnTo>
                <a:lnTo>
                  <a:pt x="53975" y="6597650"/>
                </a:lnTo>
                <a:lnTo>
                  <a:pt x="73025" y="6561137"/>
                </a:lnTo>
                <a:lnTo>
                  <a:pt x="92075" y="6523037"/>
                </a:lnTo>
                <a:lnTo>
                  <a:pt x="109538" y="6488112"/>
                </a:lnTo>
                <a:lnTo>
                  <a:pt x="127000" y="6448425"/>
                </a:lnTo>
                <a:lnTo>
                  <a:pt x="142875" y="6407150"/>
                </a:lnTo>
                <a:lnTo>
                  <a:pt x="157163" y="6361112"/>
                </a:lnTo>
                <a:lnTo>
                  <a:pt x="168275" y="6311900"/>
                </a:lnTo>
                <a:lnTo>
                  <a:pt x="176213" y="6251575"/>
                </a:lnTo>
                <a:lnTo>
                  <a:pt x="179388" y="6183312"/>
                </a:lnTo>
                <a:lnTo>
                  <a:pt x="176213" y="6113462"/>
                </a:lnTo>
                <a:lnTo>
                  <a:pt x="168275" y="6056312"/>
                </a:lnTo>
                <a:lnTo>
                  <a:pt x="157163" y="6003925"/>
                </a:lnTo>
                <a:lnTo>
                  <a:pt x="142875" y="5956300"/>
                </a:lnTo>
                <a:lnTo>
                  <a:pt x="127000" y="5915025"/>
                </a:lnTo>
                <a:lnTo>
                  <a:pt x="107950" y="5876925"/>
                </a:lnTo>
                <a:lnTo>
                  <a:pt x="88900" y="5840412"/>
                </a:lnTo>
                <a:lnTo>
                  <a:pt x="69850" y="5802312"/>
                </a:lnTo>
                <a:lnTo>
                  <a:pt x="52388" y="5762625"/>
                </a:lnTo>
                <a:lnTo>
                  <a:pt x="34925" y="5721350"/>
                </a:lnTo>
                <a:lnTo>
                  <a:pt x="20638" y="5675312"/>
                </a:lnTo>
                <a:lnTo>
                  <a:pt x="11113" y="5622925"/>
                </a:lnTo>
                <a:lnTo>
                  <a:pt x="1588" y="5562600"/>
                </a:lnTo>
                <a:lnTo>
                  <a:pt x="0" y="5494337"/>
                </a:lnTo>
                <a:lnTo>
                  <a:pt x="1588" y="5426075"/>
                </a:lnTo>
                <a:lnTo>
                  <a:pt x="11113" y="5365750"/>
                </a:lnTo>
                <a:lnTo>
                  <a:pt x="20638" y="5313362"/>
                </a:lnTo>
                <a:lnTo>
                  <a:pt x="34925" y="5268912"/>
                </a:lnTo>
                <a:lnTo>
                  <a:pt x="52388" y="5226050"/>
                </a:lnTo>
                <a:lnTo>
                  <a:pt x="69850" y="5186362"/>
                </a:lnTo>
                <a:lnTo>
                  <a:pt x="88900" y="5149850"/>
                </a:lnTo>
                <a:lnTo>
                  <a:pt x="107950" y="5114925"/>
                </a:lnTo>
                <a:lnTo>
                  <a:pt x="127000" y="5075237"/>
                </a:lnTo>
                <a:lnTo>
                  <a:pt x="142875" y="5033962"/>
                </a:lnTo>
                <a:lnTo>
                  <a:pt x="157163" y="4987925"/>
                </a:lnTo>
                <a:lnTo>
                  <a:pt x="168275" y="4935537"/>
                </a:lnTo>
                <a:lnTo>
                  <a:pt x="176213" y="4875212"/>
                </a:lnTo>
                <a:lnTo>
                  <a:pt x="179388" y="4806950"/>
                </a:lnTo>
                <a:lnTo>
                  <a:pt x="176213" y="4738687"/>
                </a:lnTo>
                <a:lnTo>
                  <a:pt x="168275" y="4678362"/>
                </a:lnTo>
                <a:lnTo>
                  <a:pt x="157163" y="4625975"/>
                </a:lnTo>
                <a:lnTo>
                  <a:pt x="142875" y="4579937"/>
                </a:lnTo>
                <a:lnTo>
                  <a:pt x="127000" y="4537075"/>
                </a:lnTo>
                <a:lnTo>
                  <a:pt x="107950" y="4498975"/>
                </a:lnTo>
                <a:lnTo>
                  <a:pt x="69850" y="4424362"/>
                </a:lnTo>
                <a:lnTo>
                  <a:pt x="52388" y="4386262"/>
                </a:lnTo>
                <a:lnTo>
                  <a:pt x="34925" y="4343400"/>
                </a:lnTo>
                <a:lnTo>
                  <a:pt x="20638" y="4297362"/>
                </a:lnTo>
                <a:lnTo>
                  <a:pt x="11113" y="4244975"/>
                </a:lnTo>
                <a:lnTo>
                  <a:pt x="1588" y="4186237"/>
                </a:lnTo>
                <a:lnTo>
                  <a:pt x="0" y="4116387"/>
                </a:lnTo>
                <a:lnTo>
                  <a:pt x="1588" y="4048125"/>
                </a:lnTo>
                <a:lnTo>
                  <a:pt x="11113" y="3987800"/>
                </a:lnTo>
                <a:lnTo>
                  <a:pt x="20638" y="3935412"/>
                </a:lnTo>
                <a:lnTo>
                  <a:pt x="34925" y="3890962"/>
                </a:lnTo>
                <a:lnTo>
                  <a:pt x="52388" y="3848100"/>
                </a:lnTo>
                <a:lnTo>
                  <a:pt x="69850" y="3811587"/>
                </a:lnTo>
                <a:lnTo>
                  <a:pt x="107950" y="3736975"/>
                </a:lnTo>
                <a:lnTo>
                  <a:pt x="127000" y="3697287"/>
                </a:lnTo>
                <a:lnTo>
                  <a:pt x="142875" y="3656012"/>
                </a:lnTo>
                <a:lnTo>
                  <a:pt x="157163" y="3609975"/>
                </a:lnTo>
                <a:lnTo>
                  <a:pt x="168275" y="3557587"/>
                </a:lnTo>
                <a:lnTo>
                  <a:pt x="176213" y="3497262"/>
                </a:lnTo>
                <a:lnTo>
                  <a:pt x="179388" y="3427412"/>
                </a:lnTo>
                <a:lnTo>
                  <a:pt x="176213" y="3360737"/>
                </a:lnTo>
                <a:lnTo>
                  <a:pt x="168275" y="3300412"/>
                </a:lnTo>
                <a:lnTo>
                  <a:pt x="157163" y="3248025"/>
                </a:lnTo>
                <a:lnTo>
                  <a:pt x="142875" y="3201987"/>
                </a:lnTo>
                <a:lnTo>
                  <a:pt x="127000" y="3160712"/>
                </a:lnTo>
                <a:lnTo>
                  <a:pt x="107950" y="3121025"/>
                </a:lnTo>
                <a:lnTo>
                  <a:pt x="88900" y="3084512"/>
                </a:lnTo>
                <a:lnTo>
                  <a:pt x="69850" y="3046412"/>
                </a:lnTo>
                <a:lnTo>
                  <a:pt x="52388" y="3009900"/>
                </a:lnTo>
                <a:lnTo>
                  <a:pt x="34925" y="2967037"/>
                </a:lnTo>
                <a:lnTo>
                  <a:pt x="20638" y="2922587"/>
                </a:lnTo>
                <a:lnTo>
                  <a:pt x="11113" y="2868612"/>
                </a:lnTo>
                <a:lnTo>
                  <a:pt x="1588" y="2809875"/>
                </a:lnTo>
                <a:lnTo>
                  <a:pt x="0" y="2741612"/>
                </a:lnTo>
                <a:lnTo>
                  <a:pt x="1588" y="2671762"/>
                </a:lnTo>
                <a:lnTo>
                  <a:pt x="11113" y="2613025"/>
                </a:lnTo>
                <a:lnTo>
                  <a:pt x="20638" y="2560637"/>
                </a:lnTo>
                <a:lnTo>
                  <a:pt x="34925" y="2513012"/>
                </a:lnTo>
                <a:lnTo>
                  <a:pt x="52388" y="2471737"/>
                </a:lnTo>
                <a:lnTo>
                  <a:pt x="69850" y="2433637"/>
                </a:lnTo>
                <a:lnTo>
                  <a:pt x="88900" y="2395537"/>
                </a:lnTo>
                <a:lnTo>
                  <a:pt x="107950" y="2359025"/>
                </a:lnTo>
                <a:lnTo>
                  <a:pt x="127000" y="2319337"/>
                </a:lnTo>
                <a:lnTo>
                  <a:pt x="142875" y="2278062"/>
                </a:lnTo>
                <a:lnTo>
                  <a:pt x="157163" y="2232025"/>
                </a:lnTo>
                <a:lnTo>
                  <a:pt x="168275" y="2179637"/>
                </a:lnTo>
                <a:lnTo>
                  <a:pt x="176213" y="2119312"/>
                </a:lnTo>
                <a:lnTo>
                  <a:pt x="179388" y="2051050"/>
                </a:lnTo>
                <a:lnTo>
                  <a:pt x="176213" y="1982787"/>
                </a:lnTo>
                <a:lnTo>
                  <a:pt x="168275" y="1922462"/>
                </a:lnTo>
                <a:lnTo>
                  <a:pt x="157163" y="1870075"/>
                </a:lnTo>
                <a:lnTo>
                  <a:pt x="142875" y="1824037"/>
                </a:lnTo>
                <a:lnTo>
                  <a:pt x="127000" y="1782762"/>
                </a:lnTo>
                <a:lnTo>
                  <a:pt x="107950" y="1743075"/>
                </a:lnTo>
                <a:lnTo>
                  <a:pt x="88900" y="1708150"/>
                </a:lnTo>
                <a:lnTo>
                  <a:pt x="69850" y="1671637"/>
                </a:lnTo>
                <a:lnTo>
                  <a:pt x="52388" y="1631950"/>
                </a:lnTo>
                <a:lnTo>
                  <a:pt x="34925" y="1589087"/>
                </a:lnTo>
                <a:lnTo>
                  <a:pt x="20638" y="1544637"/>
                </a:lnTo>
                <a:lnTo>
                  <a:pt x="11113" y="1492250"/>
                </a:lnTo>
                <a:lnTo>
                  <a:pt x="1588" y="1431925"/>
                </a:lnTo>
                <a:lnTo>
                  <a:pt x="0" y="1363662"/>
                </a:lnTo>
                <a:lnTo>
                  <a:pt x="1588" y="1295400"/>
                </a:lnTo>
                <a:lnTo>
                  <a:pt x="11113" y="1235075"/>
                </a:lnTo>
                <a:lnTo>
                  <a:pt x="20638" y="1182687"/>
                </a:lnTo>
                <a:lnTo>
                  <a:pt x="34925" y="1136650"/>
                </a:lnTo>
                <a:lnTo>
                  <a:pt x="52388" y="1095375"/>
                </a:lnTo>
                <a:lnTo>
                  <a:pt x="69850" y="1055687"/>
                </a:lnTo>
                <a:lnTo>
                  <a:pt x="88900" y="1017587"/>
                </a:lnTo>
                <a:lnTo>
                  <a:pt x="107950" y="981075"/>
                </a:lnTo>
                <a:lnTo>
                  <a:pt x="127000" y="942975"/>
                </a:lnTo>
                <a:lnTo>
                  <a:pt x="142875" y="901700"/>
                </a:lnTo>
                <a:lnTo>
                  <a:pt x="157163" y="854075"/>
                </a:lnTo>
                <a:lnTo>
                  <a:pt x="168275" y="801687"/>
                </a:lnTo>
                <a:lnTo>
                  <a:pt x="176213" y="744537"/>
                </a:lnTo>
                <a:lnTo>
                  <a:pt x="179388" y="673100"/>
                </a:lnTo>
                <a:lnTo>
                  <a:pt x="176213" y="606425"/>
                </a:lnTo>
                <a:lnTo>
                  <a:pt x="168275" y="546100"/>
                </a:lnTo>
                <a:lnTo>
                  <a:pt x="157163" y="496887"/>
                </a:lnTo>
                <a:lnTo>
                  <a:pt x="142875" y="450850"/>
                </a:lnTo>
                <a:lnTo>
                  <a:pt x="127000" y="409575"/>
                </a:lnTo>
                <a:lnTo>
                  <a:pt x="109538" y="369887"/>
                </a:lnTo>
                <a:lnTo>
                  <a:pt x="92075" y="334962"/>
                </a:lnTo>
                <a:lnTo>
                  <a:pt x="73025" y="296862"/>
                </a:lnTo>
                <a:lnTo>
                  <a:pt x="53975" y="260350"/>
                </a:lnTo>
                <a:lnTo>
                  <a:pt x="38100" y="217487"/>
                </a:lnTo>
                <a:lnTo>
                  <a:pt x="22225" y="174625"/>
                </a:lnTo>
                <a:lnTo>
                  <a:pt x="12700" y="122237"/>
                </a:lnTo>
                <a:lnTo>
                  <a:pt x="4763" y="66675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>
            <p:ph type="ctrTitle"/>
          </p:nvPr>
        </p:nvSpPr>
        <p:spPr>
          <a:xfrm>
            <a:off x="684028" y="1680971"/>
            <a:ext cx="3409200" cy="30530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Success Story Templates</a:t>
            </a:r>
            <a:endParaRPr/>
          </a:p>
        </p:txBody>
      </p:sp>
      <p:sp>
        <p:nvSpPr>
          <p:cNvPr id="92" name="Google Shape;92;p1"/>
          <p:cNvSpPr txBox="1"/>
          <p:nvPr>
            <p:ph idx="1" type="subTitle"/>
          </p:nvPr>
        </p:nvSpPr>
        <p:spPr>
          <a:xfrm>
            <a:off x="765051" y="4791918"/>
            <a:ext cx="3409200" cy="13388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solidFill>
                  <a:schemeClr val="dk1"/>
                </a:solidFill>
              </a:rPr>
              <a:t>Xenia Ziouvelou (NCC Greece), December 17</a:t>
            </a:r>
            <a:r>
              <a:rPr baseline="30000" lang="en-US" sz="1600">
                <a:solidFill>
                  <a:schemeClr val="dk1"/>
                </a:solidFill>
              </a:rPr>
              <a:t>th</a:t>
            </a:r>
            <a:r>
              <a:rPr lang="en-US" sz="1600">
                <a:solidFill>
                  <a:schemeClr val="dk1"/>
                </a:solidFill>
              </a:rPr>
              <a:t>, 2021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 sz="1600">
                <a:solidFill>
                  <a:schemeClr val="dk1"/>
                </a:solidFill>
              </a:rPr>
              <a:t>xeniaziouvelou@iit.demokritos.gr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35352" y="6488668"/>
            <a:ext cx="363059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Industrial HPC Course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7aa280202_1_1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/>
              <a:t>Success Story Templates</a:t>
            </a:r>
            <a:endParaRPr/>
          </a:p>
        </p:txBody>
      </p:sp>
      <p:sp>
        <p:nvSpPr>
          <p:cNvPr id="100" name="Google Shape;100;g107aa280202_1_12"/>
          <p:cNvSpPr txBox="1"/>
          <p:nvPr>
            <p:ph idx="1" type="body"/>
          </p:nvPr>
        </p:nvSpPr>
        <p:spPr>
          <a:xfrm>
            <a:off x="838200" y="1825625"/>
            <a:ext cx="107598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2 Templates are provided: template 1, template 2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For each template there are 2 slides: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slide 1: overview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slide 2: additional details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Template 1</a:t>
            </a:r>
            <a:endParaRPr/>
          </a:p>
        </p:txBody>
      </p:sp>
      <p:pic>
        <p:nvPicPr>
          <p:cNvPr descr="Logo&#10;&#10;Description automatically generated with low confidence" id="106" name="Google Shape;106;p2"/>
          <p:cNvPicPr preferRelativeResize="0"/>
          <p:nvPr/>
        </p:nvPicPr>
        <p:blipFill rotWithShape="1">
          <a:blip r:embed="rId3">
            <a:alphaModFix/>
          </a:blip>
          <a:srcRect b="19769" l="31169" r="31130" t="19399"/>
          <a:stretch/>
        </p:blipFill>
        <p:spPr>
          <a:xfrm>
            <a:off x="10381985" y="5215175"/>
            <a:ext cx="1810015" cy="164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/>
          <p:nvPr/>
        </p:nvSpPr>
        <p:spPr>
          <a:xfrm>
            <a:off x="277786" y="1099597"/>
            <a:ext cx="5428533" cy="163202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/>
          <p:nvPr/>
        </p:nvSpPr>
        <p:spPr>
          <a:xfrm>
            <a:off x="5899631" y="1055228"/>
            <a:ext cx="3695782" cy="169954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/>
          <p:nvPr/>
        </p:nvSpPr>
        <p:spPr>
          <a:xfrm>
            <a:off x="279714" y="3090447"/>
            <a:ext cx="5438180" cy="313673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5879931" y="3117455"/>
            <a:ext cx="3773356" cy="30422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/>
          <p:nvPr/>
        </p:nvSpPr>
        <p:spPr>
          <a:xfrm rot="5400000">
            <a:off x="9377525" y="3493533"/>
            <a:ext cx="3113383" cy="221462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/>
          <p:nvPr/>
        </p:nvSpPr>
        <p:spPr>
          <a:xfrm rot="5400000">
            <a:off x="5364720" y="1458411"/>
            <a:ext cx="796986" cy="966637"/>
          </a:xfrm>
          <a:custGeom>
            <a:rect b="b" l="l" r="r" t="t"/>
            <a:pathLst>
              <a:path extrusionOk="0" h="21600" w="21600">
                <a:moveTo>
                  <a:pt x="10867" y="30"/>
                </a:moveTo>
                <a:lnTo>
                  <a:pt x="10800" y="0"/>
                </a:lnTo>
                <a:lnTo>
                  <a:pt x="10733" y="30"/>
                </a:lnTo>
                <a:lnTo>
                  <a:pt x="0" y="5131"/>
                </a:lnTo>
                <a:lnTo>
                  <a:pt x="1572" y="5131"/>
                </a:lnTo>
                <a:cubicBezTo>
                  <a:pt x="3544" y="5131"/>
                  <a:pt x="5300" y="5698"/>
                  <a:pt x="5902" y="6534"/>
                </a:cubicBezTo>
                <a:cubicBezTo>
                  <a:pt x="7456" y="8644"/>
                  <a:pt x="10115" y="13067"/>
                  <a:pt x="10733" y="19288"/>
                </a:cubicBezTo>
                <a:lnTo>
                  <a:pt x="10733" y="21600"/>
                </a:lnTo>
                <a:lnTo>
                  <a:pt x="10867" y="21600"/>
                </a:lnTo>
                <a:lnTo>
                  <a:pt x="10867" y="19288"/>
                </a:lnTo>
                <a:cubicBezTo>
                  <a:pt x="11485" y="13067"/>
                  <a:pt x="14144" y="8644"/>
                  <a:pt x="15698" y="6534"/>
                </a:cubicBezTo>
                <a:cubicBezTo>
                  <a:pt x="16317" y="5698"/>
                  <a:pt x="18056" y="5131"/>
                  <a:pt x="20028" y="5131"/>
                </a:cubicBezTo>
                <a:lnTo>
                  <a:pt x="21600" y="5131"/>
                </a:lnTo>
                <a:lnTo>
                  <a:pt x="10867" y="3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/>
          <p:nvPr/>
        </p:nvSpPr>
        <p:spPr>
          <a:xfrm rot="10800000">
            <a:off x="4510123" y="2455764"/>
            <a:ext cx="796986" cy="966637"/>
          </a:xfrm>
          <a:custGeom>
            <a:rect b="b" l="l" r="r" t="t"/>
            <a:pathLst>
              <a:path extrusionOk="0" h="21600" w="21600">
                <a:moveTo>
                  <a:pt x="10867" y="30"/>
                </a:moveTo>
                <a:lnTo>
                  <a:pt x="10800" y="0"/>
                </a:lnTo>
                <a:lnTo>
                  <a:pt x="10733" y="30"/>
                </a:lnTo>
                <a:lnTo>
                  <a:pt x="0" y="5131"/>
                </a:lnTo>
                <a:lnTo>
                  <a:pt x="1572" y="5131"/>
                </a:lnTo>
                <a:cubicBezTo>
                  <a:pt x="3544" y="5131"/>
                  <a:pt x="5300" y="5698"/>
                  <a:pt x="5902" y="6534"/>
                </a:cubicBezTo>
                <a:cubicBezTo>
                  <a:pt x="7456" y="8644"/>
                  <a:pt x="10115" y="13067"/>
                  <a:pt x="10733" y="19288"/>
                </a:cubicBezTo>
                <a:lnTo>
                  <a:pt x="10733" y="21600"/>
                </a:lnTo>
                <a:lnTo>
                  <a:pt x="10867" y="21600"/>
                </a:lnTo>
                <a:lnTo>
                  <a:pt x="10867" y="19288"/>
                </a:lnTo>
                <a:cubicBezTo>
                  <a:pt x="11485" y="13067"/>
                  <a:pt x="14144" y="8644"/>
                  <a:pt x="15698" y="6534"/>
                </a:cubicBezTo>
                <a:cubicBezTo>
                  <a:pt x="16317" y="5698"/>
                  <a:pt x="18056" y="5131"/>
                  <a:pt x="20028" y="5131"/>
                </a:cubicBezTo>
                <a:lnTo>
                  <a:pt x="21600" y="5131"/>
                </a:lnTo>
                <a:lnTo>
                  <a:pt x="10867" y="3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/>
          <p:nvPr/>
        </p:nvSpPr>
        <p:spPr>
          <a:xfrm rot="5400000">
            <a:off x="5414877" y="3927679"/>
            <a:ext cx="796986" cy="966637"/>
          </a:xfrm>
          <a:custGeom>
            <a:rect b="b" l="l" r="r" t="t"/>
            <a:pathLst>
              <a:path extrusionOk="0" h="21600" w="21600">
                <a:moveTo>
                  <a:pt x="10867" y="30"/>
                </a:moveTo>
                <a:lnTo>
                  <a:pt x="10800" y="0"/>
                </a:lnTo>
                <a:lnTo>
                  <a:pt x="10733" y="30"/>
                </a:lnTo>
                <a:lnTo>
                  <a:pt x="0" y="5131"/>
                </a:lnTo>
                <a:lnTo>
                  <a:pt x="1572" y="5131"/>
                </a:lnTo>
                <a:cubicBezTo>
                  <a:pt x="3544" y="5131"/>
                  <a:pt x="5300" y="5698"/>
                  <a:pt x="5902" y="6534"/>
                </a:cubicBezTo>
                <a:cubicBezTo>
                  <a:pt x="7456" y="8644"/>
                  <a:pt x="10115" y="13067"/>
                  <a:pt x="10733" y="19288"/>
                </a:cubicBezTo>
                <a:lnTo>
                  <a:pt x="10733" y="21600"/>
                </a:lnTo>
                <a:lnTo>
                  <a:pt x="10867" y="21600"/>
                </a:lnTo>
                <a:lnTo>
                  <a:pt x="10867" y="19288"/>
                </a:lnTo>
                <a:cubicBezTo>
                  <a:pt x="11485" y="13067"/>
                  <a:pt x="14144" y="8644"/>
                  <a:pt x="15698" y="6534"/>
                </a:cubicBezTo>
                <a:cubicBezTo>
                  <a:pt x="16317" y="5698"/>
                  <a:pt x="18056" y="5131"/>
                  <a:pt x="20028" y="5131"/>
                </a:cubicBezTo>
                <a:lnTo>
                  <a:pt x="21600" y="5131"/>
                </a:lnTo>
                <a:lnTo>
                  <a:pt x="10867" y="3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/>
          <p:nvPr/>
        </p:nvSpPr>
        <p:spPr>
          <a:xfrm rot="5400000">
            <a:off x="9259601" y="3987482"/>
            <a:ext cx="796986" cy="966637"/>
          </a:xfrm>
          <a:custGeom>
            <a:rect b="b" l="l" r="r" t="t"/>
            <a:pathLst>
              <a:path extrusionOk="0" h="21600" w="21600">
                <a:moveTo>
                  <a:pt x="10867" y="30"/>
                </a:moveTo>
                <a:lnTo>
                  <a:pt x="10800" y="0"/>
                </a:lnTo>
                <a:lnTo>
                  <a:pt x="10733" y="30"/>
                </a:lnTo>
                <a:lnTo>
                  <a:pt x="0" y="5131"/>
                </a:lnTo>
                <a:lnTo>
                  <a:pt x="1572" y="5131"/>
                </a:lnTo>
                <a:cubicBezTo>
                  <a:pt x="3544" y="5131"/>
                  <a:pt x="5300" y="5698"/>
                  <a:pt x="5902" y="6534"/>
                </a:cubicBezTo>
                <a:cubicBezTo>
                  <a:pt x="7456" y="8644"/>
                  <a:pt x="10115" y="13067"/>
                  <a:pt x="10733" y="19288"/>
                </a:cubicBezTo>
                <a:lnTo>
                  <a:pt x="10733" y="21600"/>
                </a:lnTo>
                <a:lnTo>
                  <a:pt x="10867" y="21600"/>
                </a:lnTo>
                <a:lnTo>
                  <a:pt x="10867" y="19288"/>
                </a:lnTo>
                <a:cubicBezTo>
                  <a:pt x="11485" y="13067"/>
                  <a:pt x="14144" y="8644"/>
                  <a:pt x="15698" y="6534"/>
                </a:cubicBezTo>
                <a:cubicBezTo>
                  <a:pt x="16317" y="5698"/>
                  <a:pt x="18056" y="5131"/>
                  <a:pt x="20028" y="5131"/>
                </a:cubicBezTo>
                <a:lnTo>
                  <a:pt x="21600" y="5131"/>
                </a:lnTo>
                <a:lnTo>
                  <a:pt x="10867" y="3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2292900" y="1281490"/>
            <a:ext cx="3130200" cy="9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COMPANY XY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sp>
        <p:nvSpPr>
          <p:cNvPr id="121" name="Google Shape;121;p3"/>
          <p:cNvSpPr/>
          <p:nvPr/>
        </p:nvSpPr>
        <p:spPr>
          <a:xfrm>
            <a:off x="7704426" y="1190938"/>
            <a:ext cx="1636200" cy="2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</a:t>
            </a: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 PROBLEM </a:t>
            </a:r>
            <a:endParaRPr/>
          </a:p>
        </p:txBody>
      </p:sp>
      <p:sp>
        <p:nvSpPr>
          <p:cNvPr id="122" name="Google Shape;122;p3"/>
          <p:cNvSpPr/>
          <p:nvPr/>
        </p:nvSpPr>
        <p:spPr>
          <a:xfrm>
            <a:off x="2373923" y="3318074"/>
            <a:ext cx="2869500" cy="18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HPC PROBLEM DOMAIN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sp>
        <p:nvSpPr>
          <p:cNvPr id="123" name="Google Shape;123;p3"/>
          <p:cNvSpPr/>
          <p:nvPr/>
        </p:nvSpPr>
        <p:spPr>
          <a:xfrm>
            <a:off x="6751083" y="3458899"/>
            <a:ext cx="2705400" cy="18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SOLUTION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sp>
        <p:nvSpPr>
          <p:cNvPr id="124" name="Google Shape;124;p3"/>
          <p:cNvSpPr/>
          <p:nvPr/>
        </p:nvSpPr>
        <p:spPr>
          <a:xfrm>
            <a:off x="10382490" y="3345081"/>
            <a:ext cx="1356300" cy="18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BENEFITS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grpSp>
        <p:nvGrpSpPr>
          <p:cNvPr id="125" name="Google Shape;125;p3"/>
          <p:cNvGrpSpPr/>
          <p:nvPr/>
        </p:nvGrpSpPr>
        <p:grpSpPr>
          <a:xfrm>
            <a:off x="9867793" y="1110174"/>
            <a:ext cx="2133450" cy="1304225"/>
            <a:chOff x="3767934" y="4605728"/>
            <a:chExt cx="2133450" cy="1304225"/>
          </a:xfrm>
        </p:grpSpPr>
        <p:grpSp>
          <p:nvGrpSpPr>
            <p:cNvPr id="126" name="Google Shape;126;p3"/>
            <p:cNvGrpSpPr/>
            <p:nvPr/>
          </p:nvGrpSpPr>
          <p:grpSpPr>
            <a:xfrm>
              <a:off x="3767934" y="4605728"/>
              <a:ext cx="2133450" cy="1304225"/>
              <a:chOff x="457574" y="4304787"/>
              <a:chExt cx="2133450" cy="1304225"/>
            </a:xfrm>
          </p:grpSpPr>
          <p:sp>
            <p:nvSpPr>
              <p:cNvPr id="127" name="Google Shape;127;p3"/>
              <p:cNvSpPr/>
              <p:nvPr/>
            </p:nvSpPr>
            <p:spPr>
              <a:xfrm>
                <a:off x="457574" y="4304787"/>
                <a:ext cx="557500" cy="412350"/>
              </a:xfrm>
              <a:custGeom>
                <a:rect b="b" l="l" r="r" t="t"/>
                <a:pathLst>
                  <a:path extrusionOk="0" h="16494" w="22300">
                    <a:moveTo>
                      <a:pt x="1" y="1"/>
                    </a:moveTo>
                    <a:lnTo>
                      <a:pt x="1" y="16493"/>
                    </a:lnTo>
                    <a:lnTo>
                      <a:pt x="3573" y="16493"/>
                    </a:lnTo>
                    <a:lnTo>
                      <a:pt x="3573" y="3587"/>
                    </a:lnTo>
                    <a:lnTo>
                      <a:pt x="22299" y="3587"/>
                    </a:lnTo>
                    <a:lnTo>
                      <a:pt x="22299" y="1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128;p3"/>
              <p:cNvSpPr/>
              <p:nvPr/>
            </p:nvSpPr>
            <p:spPr>
              <a:xfrm>
                <a:off x="457574" y="5196687"/>
                <a:ext cx="557500" cy="412325"/>
              </a:xfrm>
              <a:custGeom>
                <a:rect b="b" l="l" r="r" t="t"/>
                <a:pathLst>
                  <a:path extrusionOk="0" h="16493" w="22300">
                    <a:moveTo>
                      <a:pt x="1" y="0"/>
                    </a:moveTo>
                    <a:lnTo>
                      <a:pt x="1" y="16493"/>
                    </a:lnTo>
                    <a:lnTo>
                      <a:pt x="22299" y="16493"/>
                    </a:lnTo>
                    <a:lnTo>
                      <a:pt x="22299" y="12907"/>
                    </a:lnTo>
                    <a:lnTo>
                      <a:pt x="3573" y="12907"/>
                    </a:lnTo>
                    <a:lnTo>
                      <a:pt x="3573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3"/>
              <p:cNvSpPr/>
              <p:nvPr/>
            </p:nvSpPr>
            <p:spPr>
              <a:xfrm>
                <a:off x="2033899" y="4304787"/>
                <a:ext cx="557125" cy="412350"/>
              </a:xfrm>
              <a:custGeom>
                <a:rect b="b" l="l" r="r" t="t"/>
                <a:pathLst>
                  <a:path extrusionOk="0" h="16494" w="22285">
                    <a:moveTo>
                      <a:pt x="0" y="1"/>
                    </a:moveTo>
                    <a:lnTo>
                      <a:pt x="0" y="3587"/>
                    </a:lnTo>
                    <a:lnTo>
                      <a:pt x="18713" y="3587"/>
                    </a:lnTo>
                    <a:lnTo>
                      <a:pt x="18713" y="16493"/>
                    </a:lnTo>
                    <a:lnTo>
                      <a:pt x="22284" y="16493"/>
                    </a:lnTo>
                    <a:lnTo>
                      <a:pt x="22284" y="1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3"/>
              <p:cNvSpPr/>
              <p:nvPr/>
            </p:nvSpPr>
            <p:spPr>
              <a:xfrm>
                <a:off x="2033899" y="5196687"/>
                <a:ext cx="557125" cy="412325"/>
              </a:xfrm>
              <a:custGeom>
                <a:rect b="b" l="l" r="r" t="t"/>
                <a:pathLst>
                  <a:path extrusionOk="0" h="16493" w="22285">
                    <a:moveTo>
                      <a:pt x="18713" y="0"/>
                    </a:moveTo>
                    <a:lnTo>
                      <a:pt x="18713" y="12907"/>
                    </a:lnTo>
                    <a:lnTo>
                      <a:pt x="0" y="12907"/>
                    </a:lnTo>
                    <a:lnTo>
                      <a:pt x="0" y="16493"/>
                    </a:lnTo>
                    <a:lnTo>
                      <a:pt x="22284" y="16493"/>
                    </a:lnTo>
                    <a:lnTo>
                      <a:pt x="22284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1" name="Google Shape;131;p3"/>
            <p:cNvSpPr/>
            <p:nvPr/>
          </p:nvSpPr>
          <p:spPr>
            <a:xfrm>
              <a:off x="3834262" y="4697947"/>
              <a:ext cx="1999500" cy="1169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SUCCESS STORY DETAILS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HPC provider:</a:t>
              </a: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…….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Domain Expert:</a:t>
              </a: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……..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Country:</a:t>
              </a: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……..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Link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endParaRPr>
            </a:p>
          </p:txBody>
        </p:sp>
      </p:grpSp>
      <p:sp>
        <p:nvSpPr>
          <p:cNvPr id="132" name="Google Shape;132;p3"/>
          <p:cNvSpPr txBox="1"/>
          <p:nvPr/>
        </p:nvSpPr>
        <p:spPr>
          <a:xfrm>
            <a:off x="10504102" y="-4"/>
            <a:ext cx="168789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TEMPLATE 1 (A)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Overview</a:t>
            </a:r>
            <a:endParaRPr/>
          </a:p>
        </p:txBody>
      </p:sp>
      <p:sp>
        <p:nvSpPr>
          <p:cNvPr id="133" name="Google Shape;133;p3"/>
          <p:cNvSpPr txBox="1"/>
          <p:nvPr/>
        </p:nvSpPr>
        <p:spPr>
          <a:xfrm>
            <a:off x="0" y="6550223"/>
            <a:ext cx="240232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 inspiration NCC Austria</a:t>
            </a:r>
            <a:endParaRPr/>
          </a:p>
        </p:txBody>
      </p:sp>
      <p:sp>
        <p:nvSpPr>
          <p:cNvPr id="134" name="Google Shape;134;p3"/>
          <p:cNvSpPr/>
          <p:nvPr/>
        </p:nvSpPr>
        <p:spPr>
          <a:xfrm>
            <a:off x="807844" y="243742"/>
            <a:ext cx="85792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SUCCESS STORY IN </a:t>
            </a:r>
            <a:r>
              <a:rPr lang="en-US" sz="24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….INDUSTRIAL DOMAIN x </a:t>
            </a:r>
            <a:endParaRPr/>
          </a:p>
        </p:txBody>
      </p:sp>
      <p:pic>
        <p:nvPicPr>
          <p:cNvPr descr="Logo&#10;&#10;Description automatically generated with low confidence" id="135" name="Google Shape;135;p3"/>
          <p:cNvPicPr preferRelativeResize="0"/>
          <p:nvPr/>
        </p:nvPicPr>
        <p:blipFill rotWithShape="1">
          <a:blip r:embed="rId3">
            <a:alphaModFix/>
          </a:blip>
          <a:srcRect b="19769" l="31169" r="31130" t="19399"/>
          <a:stretch/>
        </p:blipFill>
        <p:spPr>
          <a:xfrm>
            <a:off x="11597327" y="6318257"/>
            <a:ext cx="594673" cy="539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"/>
          <p:cNvSpPr/>
          <p:nvPr/>
        </p:nvSpPr>
        <p:spPr>
          <a:xfrm>
            <a:off x="973388" y="1142595"/>
            <a:ext cx="4408800" cy="20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PROBLEM</a:t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sp>
        <p:nvSpPr>
          <p:cNvPr id="141" name="Google Shape;141;p4"/>
          <p:cNvSpPr/>
          <p:nvPr/>
        </p:nvSpPr>
        <p:spPr>
          <a:xfrm>
            <a:off x="5836683" y="1051927"/>
            <a:ext cx="6143100" cy="22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HPC PROBLEM DOMAIN</a:t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cxnSp>
        <p:nvCxnSpPr>
          <p:cNvPr id="142" name="Google Shape;142;p4"/>
          <p:cNvCxnSpPr/>
          <p:nvPr/>
        </p:nvCxnSpPr>
        <p:spPr>
          <a:xfrm>
            <a:off x="324091" y="3391382"/>
            <a:ext cx="11867909" cy="0"/>
          </a:xfrm>
          <a:prstGeom prst="straightConnector1">
            <a:avLst/>
          </a:prstGeom>
          <a:noFill/>
          <a:ln cap="flat" cmpd="sng" w="15875">
            <a:solidFill>
              <a:srgbClr val="AEABA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3" name="Google Shape;143;p4"/>
          <p:cNvSpPr/>
          <p:nvPr/>
        </p:nvSpPr>
        <p:spPr>
          <a:xfrm rot="5400000">
            <a:off x="-81168" y="2922612"/>
            <a:ext cx="796986" cy="966637"/>
          </a:xfrm>
          <a:custGeom>
            <a:rect b="b" l="l" r="r" t="t"/>
            <a:pathLst>
              <a:path extrusionOk="0" h="21600" w="21600">
                <a:moveTo>
                  <a:pt x="10867" y="30"/>
                </a:moveTo>
                <a:lnTo>
                  <a:pt x="10800" y="0"/>
                </a:lnTo>
                <a:lnTo>
                  <a:pt x="10733" y="30"/>
                </a:lnTo>
                <a:lnTo>
                  <a:pt x="0" y="5131"/>
                </a:lnTo>
                <a:lnTo>
                  <a:pt x="1572" y="5131"/>
                </a:lnTo>
                <a:cubicBezTo>
                  <a:pt x="3544" y="5131"/>
                  <a:pt x="5300" y="5698"/>
                  <a:pt x="5902" y="6534"/>
                </a:cubicBezTo>
                <a:cubicBezTo>
                  <a:pt x="7456" y="8644"/>
                  <a:pt x="10115" y="13067"/>
                  <a:pt x="10733" y="19288"/>
                </a:cubicBezTo>
                <a:lnTo>
                  <a:pt x="10733" y="21600"/>
                </a:lnTo>
                <a:lnTo>
                  <a:pt x="10867" y="21600"/>
                </a:lnTo>
                <a:lnTo>
                  <a:pt x="10867" y="19288"/>
                </a:lnTo>
                <a:cubicBezTo>
                  <a:pt x="11485" y="13067"/>
                  <a:pt x="14144" y="8644"/>
                  <a:pt x="15698" y="6534"/>
                </a:cubicBezTo>
                <a:cubicBezTo>
                  <a:pt x="16317" y="5698"/>
                  <a:pt x="18056" y="5131"/>
                  <a:pt x="20028" y="5131"/>
                </a:cubicBezTo>
                <a:lnTo>
                  <a:pt x="21600" y="5131"/>
                </a:lnTo>
                <a:lnTo>
                  <a:pt x="10867" y="3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984961" y="3757912"/>
            <a:ext cx="4188900" cy="24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SOLUTION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sp>
        <p:nvSpPr>
          <p:cNvPr id="145" name="Google Shape;145;p4"/>
          <p:cNvSpPr/>
          <p:nvPr/>
        </p:nvSpPr>
        <p:spPr>
          <a:xfrm>
            <a:off x="5790385" y="3759841"/>
            <a:ext cx="5541300" cy="16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BENEFITS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sp>
        <p:nvSpPr>
          <p:cNvPr id="146" name="Google Shape;146;p4"/>
          <p:cNvSpPr txBox="1"/>
          <p:nvPr/>
        </p:nvSpPr>
        <p:spPr>
          <a:xfrm>
            <a:off x="10504102" y="-4"/>
            <a:ext cx="167828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TEMPLATE 1 (B)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Additional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Details </a:t>
            </a:r>
            <a:endParaRPr/>
          </a:p>
        </p:txBody>
      </p:sp>
      <p:sp>
        <p:nvSpPr>
          <p:cNvPr id="147" name="Google Shape;147;p4"/>
          <p:cNvSpPr/>
          <p:nvPr/>
        </p:nvSpPr>
        <p:spPr>
          <a:xfrm>
            <a:off x="807844" y="243742"/>
            <a:ext cx="8579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SUCCESS STORY IN </a:t>
            </a:r>
            <a:r>
              <a:rPr lang="en-US" sz="24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….INDUSTRIAL DOMAIN x </a:t>
            </a:r>
            <a:endParaRPr/>
          </a:p>
        </p:txBody>
      </p:sp>
      <p:pic>
        <p:nvPicPr>
          <p:cNvPr descr="Logo&#10;&#10;Description automatically generated with low confidence" id="148" name="Google Shape;148;p4"/>
          <p:cNvPicPr preferRelativeResize="0"/>
          <p:nvPr/>
        </p:nvPicPr>
        <p:blipFill rotWithShape="1">
          <a:blip r:embed="rId3">
            <a:alphaModFix/>
          </a:blip>
          <a:srcRect b="19769" l="31169" r="31130" t="19399"/>
          <a:stretch/>
        </p:blipFill>
        <p:spPr>
          <a:xfrm>
            <a:off x="11597327" y="6318257"/>
            <a:ext cx="594673" cy="539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Template 2</a:t>
            </a:r>
            <a:endParaRPr/>
          </a:p>
        </p:txBody>
      </p:sp>
      <p:pic>
        <p:nvPicPr>
          <p:cNvPr descr="Logo&#10;&#10;Description automatically generated with low confidence" id="154" name="Google Shape;154;p5"/>
          <p:cNvPicPr preferRelativeResize="0"/>
          <p:nvPr/>
        </p:nvPicPr>
        <p:blipFill rotWithShape="1">
          <a:blip r:embed="rId3">
            <a:alphaModFix/>
          </a:blip>
          <a:srcRect b="19769" l="31169" r="31130" t="19399"/>
          <a:stretch/>
        </p:blipFill>
        <p:spPr>
          <a:xfrm>
            <a:off x="10381985" y="5215175"/>
            <a:ext cx="1810015" cy="164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"/>
          <p:cNvSpPr/>
          <p:nvPr/>
        </p:nvSpPr>
        <p:spPr>
          <a:xfrm>
            <a:off x="266211" y="1064875"/>
            <a:ext cx="2465413" cy="355342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6"/>
          <p:cNvSpPr/>
          <p:nvPr/>
        </p:nvSpPr>
        <p:spPr>
          <a:xfrm>
            <a:off x="3044143" y="1066802"/>
            <a:ext cx="3410094" cy="239402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6"/>
          <p:cNvSpPr/>
          <p:nvPr/>
        </p:nvSpPr>
        <p:spPr>
          <a:xfrm>
            <a:off x="3044134" y="3819648"/>
            <a:ext cx="3437690" cy="237474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6"/>
          <p:cNvSpPr/>
          <p:nvPr/>
        </p:nvSpPr>
        <p:spPr>
          <a:xfrm rot="5400000">
            <a:off x="8032827" y="2812653"/>
            <a:ext cx="2349665" cy="440995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6"/>
          <p:cNvSpPr/>
          <p:nvPr/>
        </p:nvSpPr>
        <p:spPr>
          <a:xfrm>
            <a:off x="7062478" y="1089951"/>
            <a:ext cx="4280711" cy="245190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603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6"/>
          <p:cNvSpPr/>
          <p:nvPr/>
        </p:nvSpPr>
        <p:spPr>
          <a:xfrm>
            <a:off x="626146" y="1408813"/>
            <a:ext cx="1654067" cy="9925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COMPANY XY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sp>
        <p:nvSpPr>
          <p:cNvPr id="165" name="Google Shape;165;p6"/>
          <p:cNvSpPr/>
          <p:nvPr/>
        </p:nvSpPr>
        <p:spPr>
          <a:xfrm>
            <a:off x="3623989" y="4105154"/>
            <a:ext cx="2869409" cy="1877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HPC PROBLEM DOMAIN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sp>
        <p:nvSpPr>
          <p:cNvPr id="166" name="Google Shape;166;p6"/>
          <p:cNvSpPr/>
          <p:nvPr/>
        </p:nvSpPr>
        <p:spPr>
          <a:xfrm>
            <a:off x="8973422" y="1282860"/>
            <a:ext cx="2705434" cy="1877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SOLUTION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sp>
        <p:nvSpPr>
          <p:cNvPr id="167" name="Google Shape;167;p6"/>
          <p:cNvSpPr/>
          <p:nvPr/>
        </p:nvSpPr>
        <p:spPr>
          <a:xfrm>
            <a:off x="9109275" y="3981690"/>
            <a:ext cx="1356167" cy="1877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BENEFITS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sp>
        <p:nvSpPr>
          <p:cNvPr id="168" name="Google Shape;168;p6"/>
          <p:cNvSpPr/>
          <p:nvPr/>
        </p:nvSpPr>
        <p:spPr>
          <a:xfrm>
            <a:off x="3475447" y="1236561"/>
            <a:ext cx="2869409" cy="1877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PROBLEM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grpSp>
        <p:nvGrpSpPr>
          <p:cNvPr id="169" name="Google Shape;169;p6"/>
          <p:cNvGrpSpPr/>
          <p:nvPr/>
        </p:nvGrpSpPr>
        <p:grpSpPr>
          <a:xfrm>
            <a:off x="422851" y="4790926"/>
            <a:ext cx="2133450" cy="1304225"/>
            <a:chOff x="3767934" y="4605728"/>
            <a:chExt cx="2133450" cy="1304225"/>
          </a:xfrm>
        </p:grpSpPr>
        <p:grpSp>
          <p:nvGrpSpPr>
            <p:cNvPr id="170" name="Google Shape;170;p6"/>
            <p:cNvGrpSpPr/>
            <p:nvPr/>
          </p:nvGrpSpPr>
          <p:grpSpPr>
            <a:xfrm>
              <a:off x="3767934" y="4605728"/>
              <a:ext cx="2133450" cy="1304225"/>
              <a:chOff x="457574" y="4304787"/>
              <a:chExt cx="2133450" cy="1304225"/>
            </a:xfrm>
          </p:grpSpPr>
          <p:sp>
            <p:nvSpPr>
              <p:cNvPr id="171" name="Google Shape;171;p6"/>
              <p:cNvSpPr/>
              <p:nvPr/>
            </p:nvSpPr>
            <p:spPr>
              <a:xfrm>
                <a:off x="457574" y="4304787"/>
                <a:ext cx="557500" cy="412350"/>
              </a:xfrm>
              <a:custGeom>
                <a:rect b="b" l="l" r="r" t="t"/>
                <a:pathLst>
                  <a:path extrusionOk="0" h="16494" w="22300">
                    <a:moveTo>
                      <a:pt x="1" y="1"/>
                    </a:moveTo>
                    <a:lnTo>
                      <a:pt x="1" y="16493"/>
                    </a:lnTo>
                    <a:lnTo>
                      <a:pt x="3573" y="16493"/>
                    </a:lnTo>
                    <a:lnTo>
                      <a:pt x="3573" y="3587"/>
                    </a:lnTo>
                    <a:lnTo>
                      <a:pt x="22299" y="3587"/>
                    </a:lnTo>
                    <a:lnTo>
                      <a:pt x="22299" y="1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2" name="Google Shape;172;p6"/>
              <p:cNvSpPr/>
              <p:nvPr/>
            </p:nvSpPr>
            <p:spPr>
              <a:xfrm>
                <a:off x="457574" y="5196687"/>
                <a:ext cx="557500" cy="412325"/>
              </a:xfrm>
              <a:custGeom>
                <a:rect b="b" l="l" r="r" t="t"/>
                <a:pathLst>
                  <a:path extrusionOk="0" h="16493" w="22300">
                    <a:moveTo>
                      <a:pt x="1" y="0"/>
                    </a:moveTo>
                    <a:lnTo>
                      <a:pt x="1" y="16493"/>
                    </a:lnTo>
                    <a:lnTo>
                      <a:pt x="22299" y="16493"/>
                    </a:lnTo>
                    <a:lnTo>
                      <a:pt x="22299" y="12907"/>
                    </a:lnTo>
                    <a:lnTo>
                      <a:pt x="3573" y="12907"/>
                    </a:lnTo>
                    <a:lnTo>
                      <a:pt x="3573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6"/>
              <p:cNvSpPr/>
              <p:nvPr/>
            </p:nvSpPr>
            <p:spPr>
              <a:xfrm>
                <a:off x="2033899" y="4304787"/>
                <a:ext cx="557125" cy="412350"/>
              </a:xfrm>
              <a:custGeom>
                <a:rect b="b" l="l" r="r" t="t"/>
                <a:pathLst>
                  <a:path extrusionOk="0" h="16494" w="22285">
                    <a:moveTo>
                      <a:pt x="0" y="1"/>
                    </a:moveTo>
                    <a:lnTo>
                      <a:pt x="0" y="3587"/>
                    </a:lnTo>
                    <a:lnTo>
                      <a:pt x="18713" y="3587"/>
                    </a:lnTo>
                    <a:lnTo>
                      <a:pt x="18713" y="16493"/>
                    </a:lnTo>
                    <a:lnTo>
                      <a:pt x="22284" y="16493"/>
                    </a:lnTo>
                    <a:lnTo>
                      <a:pt x="22284" y="1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4" name="Google Shape;174;p6"/>
              <p:cNvSpPr/>
              <p:nvPr/>
            </p:nvSpPr>
            <p:spPr>
              <a:xfrm>
                <a:off x="2033899" y="5196687"/>
                <a:ext cx="557125" cy="412325"/>
              </a:xfrm>
              <a:custGeom>
                <a:rect b="b" l="l" r="r" t="t"/>
                <a:pathLst>
                  <a:path extrusionOk="0" h="16493" w="22285">
                    <a:moveTo>
                      <a:pt x="18713" y="0"/>
                    </a:moveTo>
                    <a:lnTo>
                      <a:pt x="18713" y="12907"/>
                    </a:lnTo>
                    <a:lnTo>
                      <a:pt x="0" y="12907"/>
                    </a:lnTo>
                    <a:lnTo>
                      <a:pt x="0" y="16493"/>
                    </a:lnTo>
                    <a:lnTo>
                      <a:pt x="22284" y="16493"/>
                    </a:lnTo>
                    <a:lnTo>
                      <a:pt x="22284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5" name="Google Shape;175;p6"/>
            <p:cNvSpPr/>
            <p:nvPr/>
          </p:nvSpPr>
          <p:spPr>
            <a:xfrm>
              <a:off x="3834262" y="4697947"/>
              <a:ext cx="1999379" cy="116955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SUCCESS STORY DETAILS 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HPC provider:</a:t>
              </a: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…….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Domain Expert:……..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Country:……..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50">
                  <a:solidFill>
                    <a:srgbClr val="7F7F7F"/>
                  </a:solidFill>
                  <a:latin typeface="Cantarell"/>
                  <a:ea typeface="Cantarell"/>
                  <a:cs typeface="Cantarell"/>
                  <a:sym typeface="Cantarell"/>
                </a:rPr>
                <a:t>Link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endParaRPr>
            </a:p>
          </p:txBody>
        </p:sp>
      </p:grpSp>
      <p:grpSp>
        <p:nvGrpSpPr>
          <p:cNvPr id="176" name="Google Shape;176;p6"/>
          <p:cNvGrpSpPr/>
          <p:nvPr/>
        </p:nvGrpSpPr>
        <p:grpSpPr>
          <a:xfrm rot="6172738">
            <a:off x="4916654" y="1989199"/>
            <a:ext cx="1747245" cy="2934434"/>
            <a:chOff x="3753380" y="1996476"/>
            <a:chExt cx="2170116" cy="3644629"/>
          </a:xfrm>
        </p:grpSpPr>
        <p:sp>
          <p:nvSpPr>
            <p:cNvPr id="177" name="Google Shape;177;p6"/>
            <p:cNvSpPr/>
            <p:nvPr/>
          </p:nvSpPr>
          <p:spPr>
            <a:xfrm>
              <a:off x="5118100" y="4244024"/>
              <a:ext cx="805396" cy="1205477"/>
            </a:xfrm>
            <a:custGeom>
              <a:rect b="b" l="l" r="r" t="t"/>
              <a:pathLst>
                <a:path extrusionOk="0" h="1205477" w="805396">
                  <a:moveTo>
                    <a:pt x="13755" y="0"/>
                  </a:moveTo>
                  <a:lnTo>
                    <a:pt x="805396" y="1205477"/>
                  </a:lnTo>
                  <a:lnTo>
                    <a:pt x="186859" y="1038224"/>
                  </a:lnTo>
                  <a:lnTo>
                    <a:pt x="0" y="632776"/>
                  </a:lnTo>
                  <a:lnTo>
                    <a:pt x="13755" y="0"/>
                  </a:lnTo>
                  <a:close/>
                </a:path>
              </a:pathLst>
            </a:custGeom>
            <a:solidFill>
              <a:srgbClr val="7B7B7B"/>
            </a:solidFill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6"/>
            <p:cNvSpPr/>
            <p:nvPr/>
          </p:nvSpPr>
          <p:spPr>
            <a:xfrm>
              <a:off x="4615461" y="2967694"/>
              <a:ext cx="1176016" cy="904064"/>
            </a:xfrm>
            <a:custGeom>
              <a:rect b="b" l="l" r="r" t="t"/>
              <a:pathLst>
                <a:path extrusionOk="0" h="904064" w="1176016">
                  <a:moveTo>
                    <a:pt x="0" y="0"/>
                  </a:moveTo>
                  <a:lnTo>
                    <a:pt x="1176016" y="834780"/>
                  </a:lnTo>
                  <a:lnTo>
                    <a:pt x="539021" y="904064"/>
                  </a:lnTo>
                  <a:lnTo>
                    <a:pt x="191489" y="5819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7B7B"/>
            </a:solidFill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3753380" y="1996601"/>
              <a:ext cx="1344822" cy="744270"/>
            </a:xfrm>
            <a:custGeom>
              <a:rect b="b" l="l" r="r" t="t"/>
              <a:pathLst>
                <a:path extrusionOk="0" h="744270" w="1344822">
                  <a:moveTo>
                    <a:pt x="0" y="0"/>
                  </a:moveTo>
                  <a:lnTo>
                    <a:pt x="1344822" y="520888"/>
                  </a:lnTo>
                  <a:lnTo>
                    <a:pt x="744269" y="744270"/>
                  </a:lnTo>
                  <a:lnTo>
                    <a:pt x="367770" y="5243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7B7B"/>
            </a:solidFill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6"/>
            <p:cNvSpPr/>
            <p:nvPr/>
          </p:nvSpPr>
          <p:spPr>
            <a:xfrm>
              <a:off x="4774317" y="4243996"/>
              <a:ext cx="530815" cy="1397109"/>
            </a:xfrm>
            <a:custGeom>
              <a:rect b="b" l="l" r="r" t="t"/>
              <a:pathLst>
                <a:path extrusionOk="0" h="1397109" w="530815">
                  <a:moveTo>
                    <a:pt x="357711" y="0"/>
                  </a:moveTo>
                  <a:lnTo>
                    <a:pt x="530815" y="1038224"/>
                  </a:lnTo>
                  <a:lnTo>
                    <a:pt x="0" y="139710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4615611" y="2967604"/>
              <a:ext cx="539022" cy="1431496"/>
            </a:xfrm>
            <a:custGeom>
              <a:rect b="b" l="l" r="r" t="t"/>
              <a:pathLst>
                <a:path extrusionOk="0" h="1431496" w="539022">
                  <a:moveTo>
                    <a:pt x="0" y="0"/>
                  </a:moveTo>
                  <a:lnTo>
                    <a:pt x="539022" y="904063"/>
                  </a:lnTo>
                  <a:lnTo>
                    <a:pt x="175185" y="143149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3753504" y="1996476"/>
              <a:ext cx="744269" cy="1344822"/>
            </a:xfrm>
            <a:custGeom>
              <a:rect b="b" l="l" r="r" t="t"/>
              <a:pathLst>
                <a:path extrusionOk="0" h="1344822" w="744269">
                  <a:moveTo>
                    <a:pt x="0" y="0"/>
                  </a:moveTo>
                  <a:lnTo>
                    <a:pt x="744269" y="744270"/>
                  </a:lnTo>
                  <a:lnTo>
                    <a:pt x="520888" y="134482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28575" lIns="28575" spcFirstLastPara="1" rIns="28575" wrap="square" tIns="285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2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3" name="Google Shape;183;p6"/>
          <p:cNvSpPr txBox="1"/>
          <p:nvPr/>
        </p:nvSpPr>
        <p:spPr>
          <a:xfrm>
            <a:off x="10504102" y="-4"/>
            <a:ext cx="168789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TEMPLATE 2 (A)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Overview</a:t>
            </a:r>
            <a:endParaRPr/>
          </a:p>
        </p:txBody>
      </p:sp>
      <p:sp>
        <p:nvSpPr>
          <p:cNvPr id="184" name="Google Shape;184;p6"/>
          <p:cNvSpPr/>
          <p:nvPr/>
        </p:nvSpPr>
        <p:spPr>
          <a:xfrm>
            <a:off x="807844" y="243742"/>
            <a:ext cx="85792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SUCCESS STORY IN ….INDUSTRIAL DOMAIN x </a:t>
            </a:r>
            <a:endParaRPr/>
          </a:p>
        </p:txBody>
      </p:sp>
      <p:pic>
        <p:nvPicPr>
          <p:cNvPr descr="Logo&#10;&#10;Description automatically generated with low confidence" id="185" name="Google Shape;185;p6"/>
          <p:cNvPicPr preferRelativeResize="0"/>
          <p:nvPr/>
        </p:nvPicPr>
        <p:blipFill rotWithShape="1">
          <a:blip r:embed="rId3">
            <a:alphaModFix/>
          </a:blip>
          <a:srcRect b="19769" l="31169" r="31130" t="19399"/>
          <a:stretch/>
        </p:blipFill>
        <p:spPr>
          <a:xfrm>
            <a:off x="11597327" y="6318257"/>
            <a:ext cx="594673" cy="539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"/>
          <p:cNvSpPr/>
          <p:nvPr/>
        </p:nvSpPr>
        <p:spPr>
          <a:xfrm>
            <a:off x="807844" y="243742"/>
            <a:ext cx="857922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SUCCESS STORY IN ….INDUSTRIAL DOMAIN x </a:t>
            </a:r>
            <a:endParaRPr/>
          </a:p>
        </p:txBody>
      </p:sp>
      <p:sp>
        <p:nvSpPr>
          <p:cNvPr id="191" name="Google Shape;191;p7"/>
          <p:cNvSpPr/>
          <p:nvPr/>
        </p:nvSpPr>
        <p:spPr>
          <a:xfrm>
            <a:off x="973388" y="1142595"/>
            <a:ext cx="4408840" cy="20467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PROBLEM</a:t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sp>
        <p:nvSpPr>
          <p:cNvPr id="192" name="Google Shape;192;p7"/>
          <p:cNvSpPr/>
          <p:nvPr/>
        </p:nvSpPr>
        <p:spPr>
          <a:xfrm>
            <a:off x="5836683" y="1051927"/>
            <a:ext cx="6143113" cy="22236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HPC PROBLEM DOMAIN</a:t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cxnSp>
        <p:nvCxnSpPr>
          <p:cNvPr id="193" name="Google Shape;193;p7"/>
          <p:cNvCxnSpPr/>
          <p:nvPr/>
        </p:nvCxnSpPr>
        <p:spPr>
          <a:xfrm>
            <a:off x="324091" y="3391382"/>
            <a:ext cx="11867909" cy="0"/>
          </a:xfrm>
          <a:prstGeom prst="straightConnector1">
            <a:avLst/>
          </a:prstGeom>
          <a:noFill/>
          <a:ln cap="flat" cmpd="sng" w="15875">
            <a:solidFill>
              <a:srgbClr val="AEABA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4" name="Google Shape;194;p7"/>
          <p:cNvSpPr/>
          <p:nvPr/>
        </p:nvSpPr>
        <p:spPr>
          <a:xfrm rot="5400000">
            <a:off x="-81168" y="2922612"/>
            <a:ext cx="796986" cy="966637"/>
          </a:xfrm>
          <a:custGeom>
            <a:rect b="b" l="l" r="r" t="t"/>
            <a:pathLst>
              <a:path extrusionOk="0" h="21600" w="21600">
                <a:moveTo>
                  <a:pt x="10867" y="30"/>
                </a:moveTo>
                <a:lnTo>
                  <a:pt x="10800" y="0"/>
                </a:lnTo>
                <a:lnTo>
                  <a:pt x="10733" y="30"/>
                </a:lnTo>
                <a:lnTo>
                  <a:pt x="0" y="5131"/>
                </a:lnTo>
                <a:lnTo>
                  <a:pt x="1572" y="5131"/>
                </a:lnTo>
                <a:cubicBezTo>
                  <a:pt x="3544" y="5131"/>
                  <a:pt x="5300" y="5698"/>
                  <a:pt x="5902" y="6534"/>
                </a:cubicBezTo>
                <a:cubicBezTo>
                  <a:pt x="7456" y="8644"/>
                  <a:pt x="10115" y="13067"/>
                  <a:pt x="10733" y="19288"/>
                </a:cubicBezTo>
                <a:lnTo>
                  <a:pt x="10733" y="21600"/>
                </a:lnTo>
                <a:lnTo>
                  <a:pt x="10867" y="21600"/>
                </a:lnTo>
                <a:lnTo>
                  <a:pt x="10867" y="19288"/>
                </a:lnTo>
                <a:cubicBezTo>
                  <a:pt x="11485" y="13067"/>
                  <a:pt x="14144" y="8644"/>
                  <a:pt x="15698" y="6534"/>
                </a:cubicBezTo>
                <a:cubicBezTo>
                  <a:pt x="16317" y="5698"/>
                  <a:pt x="18056" y="5131"/>
                  <a:pt x="20028" y="5131"/>
                </a:cubicBezTo>
                <a:lnTo>
                  <a:pt x="21600" y="5131"/>
                </a:lnTo>
                <a:lnTo>
                  <a:pt x="10867" y="3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5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7"/>
          <p:cNvSpPr/>
          <p:nvPr/>
        </p:nvSpPr>
        <p:spPr>
          <a:xfrm>
            <a:off x="984961" y="3757912"/>
            <a:ext cx="4188923" cy="24083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SOLUTION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</p:txBody>
      </p:sp>
      <p:sp>
        <p:nvSpPr>
          <p:cNvPr id="196" name="Google Shape;196;p7"/>
          <p:cNvSpPr/>
          <p:nvPr/>
        </p:nvSpPr>
        <p:spPr>
          <a:xfrm>
            <a:off x="5790385" y="3759841"/>
            <a:ext cx="5541230" cy="1692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THE BENEFITS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50">
              <a:solidFill>
                <a:srgbClr val="7F7F7F"/>
              </a:solidFill>
              <a:latin typeface="Cantarell"/>
              <a:ea typeface="Cantarell"/>
              <a:cs typeface="Cantarell"/>
              <a:sym typeface="Cantarel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">
                <a:solidFill>
                  <a:srgbClr val="7F7F7F"/>
                </a:solidFill>
                <a:latin typeface="Cantarell"/>
                <a:ea typeface="Cantarell"/>
                <a:cs typeface="Cantarell"/>
                <a:sym typeface="Cantarell"/>
              </a:rPr>
              <a:t>……..</a:t>
            </a:r>
            <a:endParaRPr/>
          </a:p>
        </p:txBody>
      </p:sp>
      <p:sp>
        <p:nvSpPr>
          <p:cNvPr id="197" name="Google Shape;197;p7"/>
          <p:cNvSpPr txBox="1"/>
          <p:nvPr/>
        </p:nvSpPr>
        <p:spPr>
          <a:xfrm>
            <a:off x="10504102" y="-4"/>
            <a:ext cx="167828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TEMPLATE 2 (B)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Additional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Details </a:t>
            </a:r>
            <a:endParaRPr/>
          </a:p>
        </p:txBody>
      </p:sp>
      <p:pic>
        <p:nvPicPr>
          <p:cNvPr descr="Logo&#10;&#10;Description automatically generated with low confidence" id="198" name="Google Shape;198;p7"/>
          <p:cNvPicPr preferRelativeResize="0"/>
          <p:nvPr/>
        </p:nvPicPr>
        <p:blipFill rotWithShape="1">
          <a:blip r:embed="rId3">
            <a:alphaModFix/>
          </a:blip>
          <a:srcRect b="19769" l="31169" r="31130" t="19399"/>
          <a:stretch/>
        </p:blipFill>
        <p:spPr>
          <a:xfrm>
            <a:off x="11597327" y="6318257"/>
            <a:ext cx="594673" cy="539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2021-12-17T08:33:57Z</dcterms:created>
  <dc:creator>Xenia Ziouvelou</dc:creator>
</cp:coreProperties>
</file>